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90" r:id="rId19"/>
    <p:sldId id="289"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F008870-0C72-417C-9271-2563C57113AE}"/>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457903E1-FF97-4FB0-BD91-1C7295B32E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8119C6D6-2DC3-4029-A89B-3C0B40A7A5B7}"/>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40F5C921-BF01-4C53-A9B5-3AE6A10D321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B163224-9463-4897-9D4F-3FFDF856A557}"/>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11699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2A601D-4FDD-4419-9BD0-B1B6F258767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214D09A-8977-4294-ACF1-9CD64A1000CD}"/>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C83F3A0-0C48-442D-B488-C09BC7FC00DA}"/>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00EF82BE-F233-4BA9-A651-9D0A367DF01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3DA39CF-A3BF-418B-A2FC-E845ECB6E734}"/>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846874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56547F3-4BC3-44D7-88EB-72A10B6C38D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D2B50804-E595-47B1-B1AF-78B1C82B6639}"/>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D4F92B9-C144-429E-978C-0B95CCCD92E3}"/>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71027C9D-9C9E-45FE-8C90-8D7F0BD330D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32D85BB-CD6C-4188-B2D1-50D48B55C31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71371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EF287C-5D43-49E6-A2DB-969A8798D9D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18BD4C5-2F58-4855-9252-370505946D27}"/>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978082D-B3AD-4942-8731-B9A15EA556C8}"/>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7DF860FC-2A1F-44DF-95E8-29D2A1CF86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07FDCB4-61E3-439E-84A1-1E78A608C3C3}"/>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96483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B3905D-4999-40C4-8ED9-8D6015A144EC}"/>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B5157D6A-4BBD-4B61-BE87-D7BA52B0EC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660D27A6-BA07-464D-BD90-36CBE5FB22B6}"/>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428732C0-7796-4494-83CE-24312482053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673DB55-A31E-4FC9-8F33-C1523B43970C}"/>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833524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7CBB5CE-18B8-4A08-B2D7-8FCAAF30382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7CF3B881-FF2E-4482-B3F7-30458575B183}"/>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F469AD-2DD8-4BB8-AE9F-0B14BD7AAE4F}"/>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EFE35DE-5CBC-4F2D-9656-E00963A37F02}"/>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6" name="頁尾版面配置區 5">
            <a:extLst>
              <a:ext uri="{FF2B5EF4-FFF2-40B4-BE49-F238E27FC236}">
                <a16:creationId xmlns:a16="http://schemas.microsoft.com/office/drawing/2014/main" id="{F06DDABF-8908-4CC2-B720-384A49070FA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5DC508A-3231-4F89-80FC-49774A4F6DF7}"/>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64700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835E54-53D0-43C4-84B2-E89CFB9FAE97}"/>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AE3B06F-C015-4EB4-ABB6-15A915DA0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0370DAB7-6B15-417C-8A06-3EABC1257145}"/>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182FD2A-2747-4D15-988F-C06761653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5310D3AA-B7D1-4A83-A478-053DF5956D43}"/>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37777FE9-FFD9-46BE-8DC7-106FDAD207B2}"/>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8" name="頁尾版面配置區 7">
            <a:extLst>
              <a:ext uri="{FF2B5EF4-FFF2-40B4-BE49-F238E27FC236}">
                <a16:creationId xmlns:a16="http://schemas.microsoft.com/office/drawing/2014/main" id="{0C318B15-FD82-4F07-97CC-0A1F16FE411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C7A79159-09BD-434D-93F2-1FAF2911CBC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058034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34A99C-5508-4B48-97B5-2EDF09FD8F8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EF276592-6A08-4B60-8DEA-8922C3B92BBB}"/>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4" name="頁尾版面配置區 3">
            <a:extLst>
              <a:ext uri="{FF2B5EF4-FFF2-40B4-BE49-F238E27FC236}">
                <a16:creationId xmlns:a16="http://schemas.microsoft.com/office/drawing/2014/main" id="{181E2221-61DB-444D-9559-DDEE21857B4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24017C61-4DAE-4EBD-8FE7-A692C6B17091}"/>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823151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B2BAECA4-982D-45B7-B24D-DA2C49FEE420}"/>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3" name="頁尾版面配置區 2">
            <a:extLst>
              <a:ext uri="{FF2B5EF4-FFF2-40B4-BE49-F238E27FC236}">
                <a16:creationId xmlns:a16="http://schemas.microsoft.com/office/drawing/2014/main" id="{7D7D5574-23ED-4C13-A1B7-EE3BC0D72095}"/>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5406391-5A5F-4477-8885-BFE814F3552A}"/>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248353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A37668-888A-4F1F-B9DA-CF289F25D68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AC11131B-F03A-42F4-9A76-DD45D8D9EB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F5293086-1AD6-4132-9959-8F9ABF01D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4F068B06-0330-4D48-BBBB-B4359224A021}"/>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6" name="頁尾版面配置區 5">
            <a:extLst>
              <a:ext uri="{FF2B5EF4-FFF2-40B4-BE49-F238E27FC236}">
                <a16:creationId xmlns:a16="http://schemas.microsoft.com/office/drawing/2014/main" id="{3D10B0A2-FBC3-44C2-8B0F-4FC976D4A62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D69C40C-D632-4421-B988-9EC25D6C5FF5}"/>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124888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81D654-2CDD-4FD7-8A42-7A88C9D8E18F}"/>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05DA721-6FCE-4CC8-B05D-F46D1FEEE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97DC0342-5F6C-4894-9C52-B95506B72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1B8E203D-4CB4-4176-A814-90B2BE690113}"/>
              </a:ext>
            </a:extLst>
          </p:cNvPr>
          <p:cNvSpPr>
            <a:spLocks noGrp="1"/>
          </p:cNvSpPr>
          <p:nvPr>
            <p:ph type="dt" sz="half" idx="10"/>
          </p:nvPr>
        </p:nvSpPr>
        <p:spPr/>
        <p:txBody>
          <a:bodyPr/>
          <a:lstStyle/>
          <a:p>
            <a:fld id="{9737916F-E73E-4CCC-8A3E-DBB1F965780E}" type="datetimeFigureOut">
              <a:rPr lang="zh-TW" altLang="en-US" smtClean="0"/>
              <a:t>2022/11/4</a:t>
            </a:fld>
            <a:endParaRPr lang="zh-TW" altLang="en-US"/>
          </a:p>
        </p:txBody>
      </p:sp>
      <p:sp>
        <p:nvSpPr>
          <p:cNvPr id="6" name="頁尾版面配置區 5">
            <a:extLst>
              <a:ext uri="{FF2B5EF4-FFF2-40B4-BE49-F238E27FC236}">
                <a16:creationId xmlns:a16="http://schemas.microsoft.com/office/drawing/2014/main" id="{085B2B67-CCD2-498E-9B99-7909A5565A0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194E2B0-B7A3-4BE6-AB1F-189DDB57834F}"/>
              </a:ext>
            </a:extLst>
          </p:cNvPr>
          <p:cNvSpPr>
            <a:spLocks noGrp="1"/>
          </p:cNvSpPr>
          <p:nvPr>
            <p:ph type="sldNum" sz="quarter" idx="12"/>
          </p:nvPr>
        </p:nvSpPr>
        <p:spPr/>
        <p:txBody>
          <a:body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616089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1AC51319-EC34-497C-88D1-4CEC778B4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F8B04CA-AEA1-4EC9-A9E7-1FF0E6639E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3E8919A-36C9-4080-8944-5292D203A0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7916F-E73E-4CCC-8A3E-DBB1F965780E}" type="datetimeFigureOut">
              <a:rPr lang="zh-TW" altLang="en-US" smtClean="0"/>
              <a:t>2022/11/4</a:t>
            </a:fld>
            <a:endParaRPr lang="zh-TW" altLang="en-US"/>
          </a:p>
        </p:txBody>
      </p:sp>
      <p:sp>
        <p:nvSpPr>
          <p:cNvPr id="5" name="頁尾版面配置區 4">
            <a:extLst>
              <a:ext uri="{FF2B5EF4-FFF2-40B4-BE49-F238E27FC236}">
                <a16:creationId xmlns:a16="http://schemas.microsoft.com/office/drawing/2014/main" id="{F20423AB-96B7-4530-B1B9-6E3F3C94D8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809E3165-ED36-4192-862C-6BE43F5AB9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1DC57-9CE6-4D35-B247-14FAD41F68C9}" type="slidenum">
              <a:rPr lang="zh-TW" altLang="en-US" smtClean="0"/>
              <a:t>‹#›</a:t>
            </a:fld>
            <a:endParaRPr lang="zh-TW" altLang="en-US"/>
          </a:p>
        </p:txBody>
      </p:sp>
    </p:spTree>
    <p:extLst>
      <p:ext uri="{BB962C8B-B14F-4D97-AF65-F5344CB8AC3E}">
        <p14:creationId xmlns:p14="http://schemas.microsoft.com/office/powerpoint/2010/main" val="3393820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isualstudio.microsoft.com/zh-hant/visual-cpp-build-too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ython.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74CECE-8C73-4C14-8C3B-2CC490D7AD0A}"/>
              </a:ext>
            </a:extLst>
          </p:cNvPr>
          <p:cNvSpPr>
            <a:spLocks noGrp="1"/>
          </p:cNvSpPr>
          <p:nvPr>
            <p:ph type="title"/>
          </p:nvPr>
        </p:nvSpPr>
        <p:spPr/>
        <p:txBody>
          <a:bodyPr/>
          <a:lstStyle/>
          <a:p>
            <a:r>
              <a:rPr lang="en-US" altLang="zh-TW" b="1" dirty="0"/>
              <a:t>SECTION 1 Python for Machine Learning</a:t>
            </a:r>
            <a:endParaRPr lang="zh-TW" altLang="en-US" dirty="0"/>
          </a:p>
        </p:txBody>
      </p:sp>
      <p:sp>
        <p:nvSpPr>
          <p:cNvPr id="3" name="內容版面配置區 2">
            <a:extLst>
              <a:ext uri="{FF2B5EF4-FFF2-40B4-BE49-F238E27FC236}">
                <a16:creationId xmlns:a16="http://schemas.microsoft.com/office/drawing/2014/main" id="{6BEAA500-E31A-438E-A4C6-ED20B292372A}"/>
              </a:ext>
            </a:extLst>
          </p:cNvPr>
          <p:cNvSpPr>
            <a:spLocks noGrp="1"/>
          </p:cNvSpPr>
          <p:nvPr>
            <p:ph idx="1"/>
          </p:nvPr>
        </p:nvSpPr>
        <p:spPr/>
        <p:txBody>
          <a:bodyPr/>
          <a:lstStyle/>
          <a:p>
            <a:endParaRPr lang="zh-TW" altLang="en-US" dirty="0"/>
          </a:p>
        </p:txBody>
      </p:sp>
    </p:spTree>
    <p:extLst>
      <p:ext uri="{BB962C8B-B14F-4D97-AF65-F5344CB8AC3E}">
        <p14:creationId xmlns:p14="http://schemas.microsoft.com/office/powerpoint/2010/main" val="773002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0472570-793F-4845-9074-61FED9871E8E}"/>
              </a:ext>
            </a:extLst>
          </p:cNvPr>
          <p:cNvSpPr>
            <a:spLocks noGrp="1"/>
          </p:cNvSpPr>
          <p:nvPr>
            <p:ph type="title"/>
          </p:nvPr>
        </p:nvSpPr>
        <p:spPr/>
        <p:txBody>
          <a:bodyPr/>
          <a:lstStyle/>
          <a:p>
            <a:r>
              <a:rPr lang="en-US" altLang="zh-TW" b="1" dirty="0"/>
              <a:t>Python Modes - Interactive Mode</a:t>
            </a:r>
            <a:endParaRPr lang="zh-TW" altLang="en-US" b="1" dirty="0"/>
          </a:p>
        </p:txBody>
      </p:sp>
      <p:sp>
        <p:nvSpPr>
          <p:cNvPr id="3" name="內容版面配置區 2">
            <a:extLst>
              <a:ext uri="{FF2B5EF4-FFF2-40B4-BE49-F238E27FC236}">
                <a16:creationId xmlns:a16="http://schemas.microsoft.com/office/drawing/2014/main" id="{B9A9B5FC-FCB7-4276-BAA7-81CFB53C0996}"/>
              </a:ext>
            </a:extLst>
          </p:cNvPr>
          <p:cNvSpPr>
            <a:spLocks noGrp="1"/>
          </p:cNvSpPr>
          <p:nvPr>
            <p:ph idx="1"/>
          </p:nvPr>
        </p:nvSpPr>
        <p:spPr/>
        <p:txBody>
          <a:bodyPr/>
          <a:lstStyle/>
          <a:p>
            <a:r>
              <a:rPr lang="en-US" altLang="zh-TW" dirty="0"/>
              <a:t>Python provides us interactive mode.</a:t>
            </a:r>
          </a:p>
          <a:p>
            <a:r>
              <a:rPr lang="en-US" altLang="zh-TW" dirty="0"/>
              <a:t>We can invoke Python interactive mode by opening the IDLE (Integrated Development and Learning Editor) program.</a:t>
            </a:r>
          </a:p>
          <a:p>
            <a:r>
              <a:rPr lang="en-US" altLang="zh-TW" dirty="0"/>
              <a:t>Demonstration …</a:t>
            </a:r>
          </a:p>
          <a:p>
            <a:r>
              <a:rPr lang="en-US" altLang="zh-TW" dirty="0"/>
              <a:t>Now we know that IDLE can execute the code line by line or block by block. It is very convenient to run small independent snippets of code here in the interactive prompt.</a:t>
            </a:r>
            <a:endParaRPr lang="zh-TW" altLang="en-US" dirty="0"/>
          </a:p>
        </p:txBody>
      </p:sp>
    </p:spTree>
    <p:extLst>
      <p:ext uri="{BB962C8B-B14F-4D97-AF65-F5344CB8AC3E}">
        <p14:creationId xmlns:p14="http://schemas.microsoft.com/office/powerpoint/2010/main" val="3949946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E301B0C-0C0C-4624-893C-3B7A98773E8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C920528-5454-4105-A9A1-9D80542FD277}"/>
              </a:ext>
            </a:extLst>
          </p:cNvPr>
          <p:cNvSpPr>
            <a:spLocks noGrp="1"/>
          </p:cNvSpPr>
          <p:nvPr>
            <p:ph idx="1"/>
          </p:nvPr>
        </p:nvSpPr>
        <p:spPr/>
        <p:txBody>
          <a:bodyPr/>
          <a:lstStyle/>
          <a:p>
            <a:r>
              <a:rPr lang="en-US" altLang="zh-TW" dirty="0"/>
              <a:t>We can also invoke the interpreter mode without IDLE from the command line by typing in the command in Windows command prompt.</a:t>
            </a:r>
          </a:p>
          <a:p>
            <a:r>
              <a:rPr lang="en-US" altLang="zh-TW" dirty="0"/>
              <a:t>Demonstration …</a:t>
            </a:r>
          </a:p>
          <a:p>
            <a:endParaRPr lang="zh-TW" altLang="en-US" dirty="0"/>
          </a:p>
        </p:txBody>
      </p:sp>
    </p:spTree>
    <p:extLst>
      <p:ext uri="{BB962C8B-B14F-4D97-AF65-F5344CB8AC3E}">
        <p14:creationId xmlns:p14="http://schemas.microsoft.com/office/powerpoint/2010/main" val="2864266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A8802BC-7132-4738-BC1F-28C0360D1F99}"/>
              </a:ext>
            </a:extLst>
          </p:cNvPr>
          <p:cNvSpPr>
            <a:spLocks noGrp="1"/>
          </p:cNvSpPr>
          <p:nvPr>
            <p:ph type="title"/>
          </p:nvPr>
        </p:nvSpPr>
        <p:spPr/>
        <p:txBody>
          <a:bodyPr/>
          <a:lstStyle/>
          <a:p>
            <a:r>
              <a:rPr lang="en-US" altLang="zh-TW" b="1" dirty="0"/>
              <a:t>Python Modes - Script Mode</a:t>
            </a:r>
            <a:endParaRPr lang="zh-TW" altLang="en-US" dirty="0"/>
          </a:p>
        </p:txBody>
      </p:sp>
      <p:sp>
        <p:nvSpPr>
          <p:cNvPr id="3" name="內容版面配置區 2">
            <a:extLst>
              <a:ext uri="{FF2B5EF4-FFF2-40B4-BE49-F238E27FC236}">
                <a16:creationId xmlns:a16="http://schemas.microsoft.com/office/drawing/2014/main" id="{2A707274-1052-4CEF-82F5-EC1999366471}"/>
              </a:ext>
            </a:extLst>
          </p:cNvPr>
          <p:cNvSpPr>
            <a:spLocks noGrp="1"/>
          </p:cNvSpPr>
          <p:nvPr>
            <p:ph idx="1"/>
          </p:nvPr>
        </p:nvSpPr>
        <p:spPr/>
        <p:txBody>
          <a:bodyPr/>
          <a:lstStyle/>
          <a:p>
            <a:r>
              <a:rPr lang="en-US" altLang="zh-TW" dirty="0"/>
              <a:t>Interactive mode of the Python interpreter is easy to get started with and is very good for prototyping and so on.</a:t>
            </a:r>
          </a:p>
          <a:p>
            <a:r>
              <a:rPr lang="en-US" altLang="zh-TW" dirty="0"/>
              <a:t>However, for bigger programs, the best way is to use IDLE. Actually, we can use any editor of our choice to write Python programs.</a:t>
            </a:r>
          </a:p>
          <a:p>
            <a:r>
              <a:rPr lang="en-US" altLang="zh-TW" dirty="0"/>
              <a:t>Demonstration …</a:t>
            </a:r>
          </a:p>
          <a:p>
            <a:pPr lvl="1"/>
            <a:r>
              <a:rPr lang="en-US" altLang="zh-TW" dirty="0"/>
              <a:t>From IDLE</a:t>
            </a:r>
          </a:p>
          <a:p>
            <a:pPr lvl="1"/>
            <a:r>
              <a:rPr lang="en-US" altLang="zh-TW" dirty="0"/>
              <a:t>From command prompts</a:t>
            </a:r>
            <a:endParaRPr lang="zh-TW" altLang="en-US" dirty="0"/>
          </a:p>
        </p:txBody>
      </p:sp>
    </p:spTree>
    <p:extLst>
      <p:ext uri="{BB962C8B-B14F-4D97-AF65-F5344CB8AC3E}">
        <p14:creationId xmlns:p14="http://schemas.microsoft.com/office/powerpoint/2010/main" val="177949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1E86E2-49E1-4C44-8BC8-39831EA3DF6B}"/>
              </a:ext>
            </a:extLst>
          </p:cNvPr>
          <p:cNvSpPr>
            <a:spLocks noGrp="1"/>
          </p:cNvSpPr>
          <p:nvPr>
            <p:ph type="title"/>
          </p:nvPr>
        </p:nvSpPr>
        <p:spPr/>
        <p:txBody>
          <a:bodyPr/>
          <a:lstStyle/>
          <a:p>
            <a:r>
              <a:rPr lang="en-US" altLang="zh-TW" b="1" dirty="0"/>
              <a:t>Pip3 Utility</a:t>
            </a:r>
            <a:endParaRPr lang="zh-TW" altLang="en-US" b="1" dirty="0"/>
          </a:p>
        </p:txBody>
      </p:sp>
      <p:sp>
        <p:nvSpPr>
          <p:cNvPr id="3" name="內容版面配置區 2">
            <a:extLst>
              <a:ext uri="{FF2B5EF4-FFF2-40B4-BE49-F238E27FC236}">
                <a16:creationId xmlns:a16="http://schemas.microsoft.com/office/drawing/2014/main" id="{CA4BF2F2-4307-4152-8C7D-EFD1C5FA9BE0}"/>
              </a:ext>
            </a:extLst>
          </p:cNvPr>
          <p:cNvSpPr>
            <a:spLocks noGrp="1"/>
          </p:cNvSpPr>
          <p:nvPr>
            <p:ph idx="1"/>
          </p:nvPr>
        </p:nvSpPr>
        <p:spPr/>
        <p:txBody>
          <a:bodyPr/>
          <a:lstStyle/>
          <a:p>
            <a:r>
              <a:rPr lang="en-US" altLang="zh-TW" dirty="0"/>
              <a:t>Pip stands for </a:t>
            </a:r>
            <a:r>
              <a:rPr lang="en-US" altLang="zh-TW" b="1" dirty="0"/>
              <a:t>pip installs packages </a:t>
            </a:r>
            <a:r>
              <a:rPr lang="en-US" altLang="zh-TW" dirty="0"/>
              <a:t>or </a:t>
            </a:r>
            <a:r>
              <a:rPr lang="en-US" altLang="zh-TW" b="1" dirty="0"/>
              <a:t>pip installs Python</a:t>
            </a:r>
            <a:r>
              <a:rPr lang="en-US" altLang="zh-TW" dirty="0"/>
              <a:t>.</a:t>
            </a:r>
          </a:p>
          <a:p>
            <a:r>
              <a:rPr lang="en-US" altLang="zh-TW" dirty="0"/>
              <a:t>Pip3 is the Python 3 version of pip. We can use it to install packages for Python 3. In the entire book, we will use it throughout to install libraries.</a:t>
            </a:r>
          </a:p>
          <a:p>
            <a:r>
              <a:rPr lang="en-US" altLang="zh-TW" dirty="0"/>
              <a:t>Let us see the usage.</a:t>
            </a:r>
          </a:p>
          <a:p>
            <a:pPr lvl="1"/>
            <a:r>
              <a:rPr lang="en-US" altLang="zh-TW" dirty="0"/>
              <a:t>pip3 list</a:t>
            </a:r>
          </a:p>
          <a:p>
            <a:pPr lvl="1"/>
            <a:r>
              <a:rPr lang="en-US" altLang="zh-TW" dirty="0"/>
              <a:t>pip3 install </a:t>
            </a:r>
            <a:r>
              <a:rPr lang="en-US" altLang="zh-TW" dirty="0" err="1"/>
              <a:t>jupyter</a:t>
            </a:r>
            <a:endParaRPr lang="en-US" altLang="zh-TW" dirty="0"/>
          </a:p>
          <a:p>
            <a:pPr lvl="1"/>
            <a:r>
              <a:rPr lang="en-US" altLang="zh-TW" dirty="0"/>
              <a:t>…</a:t>
            </a:r>
          </a:p>
          <a:p>
            <a:r>
              <a:rPr lang="en-US" altLang="zh-TW" dirty="0">
                <a:hlinkClick r:id="rId2"/>
              </a:rPr>
              <a:t>https://visualstudio.microsoft.com/zh-hant/visual-cpp-build-tools</a:t>
            </a:r>
            <a:r>
              <a:rPr lang="zh-TW" altLang="en-US" dirty="0"/>
              <a:t> </a:t>
            </a:r>
            <a:r>
              <a:rPr lang="en-US" altLang="zh-TW" dirty="0"/>
              <a:t>for Microsoft C++ Build Tools</a:t>
            </a:r>
            <a:endParaRPr lang="zh-TW" altLang="en-US" dirty="0"/>
          </a:p>
        </p:txBody>
      </p:sp>
    </p:spTree>
    <p:extLst>
      <p:ext uri="{BB962C8B-B14F-4D97-AF65-F5344CB8AC3E}">
        <p14:creationId xmlns:p14="http://schemas.microsoft.com/office/powerpoint/2010/main" val="2236391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92C4CB-A3EB-4EE1-BF32-31AC31399771}"/>
              </a:ext>
            </a:extLst>
          </p:cNvPr>
          <p:cNvSpPr>
            <a:spLocks noGrp="1"/>
          </p:cNvSpPr>
          <p:nvPr>
            <p:ph type="title"/>
          </p:nvPr>
        </p:nvSpPr>
        <p:spPr/>
        <p:txBody>
          <a:bodyPr/>
          <a:lstStyle/>
          <a:p>
            <a:r>
              <a:rPr lang="en-US" altLang="zh-TW" b="1" dirty="0"/>
              <a:t>Scientific Python Ecosystem</a:t>
            </a:r>
            <a:endParaRPr lang="zh-TW" altLang="en-US" b="1" dirty="0"/>
          </a:p>
        </p:txBody>
      </p:sp>
      <p:sp>
        <p:nvSpPr>
          <p:cNvPr id="3" name="內容版面配置區 2">
            <a:extLst>
              <a:ext uri="{FF2B5EF4-FFF2-40B4-BE49-F238E27FC236}">
                <a16:creationId xmlns:a16="http://schemas.microsoft.com/office/drawing/2014/main" id="{B2BA1169-CBA8-439D-8C50-948541C57FB7}"/>
              </a:ext>
            </a:extLst>
          </p:cNvPr>
          <p:cNvSpPr>
            <a:spLocks noGrp="1"/>
          </p:cNvSpPr>
          <p:nvPr>
            <p:ph idx="1"/>
          </p:nvPr>
        </p:nvSpPr>
        <p:spPr/>
        <p:txBody>
          <a:bodyPr>
            <a:normAutofit/>
          </a:bodyPr>
          <a:lstStyle/>
          <a:p>
            <a:r>
              <a:rPr lang="en-US" altLang="zh-TW" dirty="0"/>
              <a:t>We can use Python for numerical and scientific programming. We have to use the Scientific Python Ecosystem. It has the following core components:</a:t>
            </a:r>
          </a:p>
          <a:p>
            <a:pPr marL="971550" lvl="1" indent="-514350">
              <a:buFont typeface="+mj-lt"/>
              <a:buAutoNum type="arabicPeriod"/>
            </a:pPr>
            <a:r>
              <a:rPr lang="en-US" altLang="zh-TW" dirty="0"/>
              <a:t>Python</a:t>
            </a:r>
          </a:p>
          <a:p>
            <a:pPr marL="971550" lvl="1" indent="-514350">
              <a:buFont typeface="+mj-lt"/>
              <a:buAutoNum type="arabicPeriod"/>
            </a:pPr>
            <a:r>
              <a:rPr lang="en-US" altLang="zh-TW" dirty="0" err="1"/>
              <a:t>Jupyter</a:t>
            </a:r>
            <a:r>
              <a:rPr lang="en-US" altLang="zh-TW" dirty="0"/>
              <a:t> Notebook</a:t>
            </a:r>
          </a:p>
          <a:p>
            <a:pPr marL="971550" lvl="1" indent="-514350">
              <a:buFont typeface="+mj-lt"/>
              <a:buAutoNum type="arabicPeriod"/>
            </a:pPr>
            <a:r>
              <a:rPr lang="en-US" altLang="zh-TW" dirty="0"/>
              <a:t>NumPy</a:t>
            </a:r>
          </a:p>
          <a:p>
            <a:pPr marL="971550" lvl="1" indent="-514350">
              <a:buFont typeface="+mj-lt"/>
              <a:buAutoNum type="arabicPeriod"/>
            </a:pPr>
            <a:r>
              <a:rPr lang="en-US" altLang="zh-TW" dirty="0"/>
              <a:t>SciPy</a:t>
            </a:r>
          </a:p>
          <a:p>
            <a:pPr marL="971550" lvl="1" indent="-514350">
              <a:buFont typeface="+mj-lt"/>
              <a:buAutoNum type="arabicPeriod"/>
            </a:pPr>
            <a:r>
              <a:rPr lang="en-US" altLang="zh-TW" dirty="0"/>
              <a:t>Matplotlib</a:t>
            </a:r>
          </a:p>
          <a:p>
            <a:pPr marL="971550" lvl="1" indent="-514350">
              <a:buFont typeface="+mj-lt"/>
              <a:buAutoNum type="arabicPeriod"/>
            </a:pPr>
            <a:r>
              <a:rPr lang="en-US" altLang="zh-TW" dirty="0" err="1"/>
              <a:t>SymPy</a:t>
            </a:r>
            <a:endParaRPr lang="en-US" altLang="zh-TW" dirty="0"/>
          </a:p>
          <a:p>
            <a:r>
              <a:rPr lang="en-US" altLang="zh-TW" dirty="0" err="1"/>
              <a:t>Jupyter</a:t>
            </a:r>
            <a:r>
              <a:rPr lang="en-US" altLang="zh-TW" dirty="0"/>
              <a:t> is a web</a:t>
            </a:r>
            <a:r>
              <a:rPr lang="zh-TW" altLang="en-US" dirty="0"/>
              <a:t> </a:t>
            </a:r>
            <a:r>
              <a:rPr lang="en-US" altLang="zh-TW" dirty="0"/>
              <a:t>browser–based interpreter for Python.</a:t>
            </a:r>
            <a:endParaRPr lang="zh-TW" altLang="en-US" dirty="0"/>
          </a:p>
        </p:txBody>
      </p:sp>
    </p:spTree>
    <p:extLst>
      <p:ext uri="{BB962C8B-B14F-4D97-AF65-F5344CB8AC3E}">
        <p14:creationId xmlns:p14="http://schemas.microsoft.com/office/powerpoint/2010/main" val="565967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F118C1-DC04-4061-A65E-95D24B49B8B5}"/>
              </a:ext>
            </a:extLst>
          </p:cNvPr>
          <p:cNvSpPr>
            <a:spLocks noGrp="1"/>
          </p:cNvSpPr>
          <p:nvPr>
            <p:ph type="title"/>
          </p:nvPr>
        </p:nvSpPr>
        <p:spPr/>
        <p:txBody>
          <a:bodyPr/>
          <a:lstStyle/>
          <a:p>
            <a:r>
              <a:rPr lang="en-US" altLang="zh-TW" b="1" dirty="0"/>
              <a:t>Python Implementations and Distributions</a:t>
            </a:r>
            <a:endParaRPr lang="zh-TW" altLang="en-US" b="1" dirty="0"/>
          </a:p>
        </p:txBody>
      </p:sp>
      <p:sp>
        <p:nvSpPr>
          <p:cNvPr id="3" name="內容版面配置區 2">
            <a:extLst>
              <a:ext uri="{FF2B5EF4-FFF2-40B4-BE49-F238E27FC236}">
                <a16:creationId xmlns:a16="http://schemas.microsoft.com/office/drawing/2014/main" id="{425952B8-F810-4356-A2CF-8029111A0600}"/>
              </a:ext>
            </a:extLst>
          </p:cNvPr>
          <p:cNvSpPr>
            <a:spLocks noGrp="1"/>
          </p:cNvSpPr>
          <p:nvPr>
            <p:ph idx="1"/>
          </p:nvPr>
        </p:nvSpPr>
        <p:spPr/>
        <p:txBody>
          <a:bodyPr/>
          <a:lstStyle/>
          <a:p>
            <a:r>
              <a:rPr lang="en-US" altLang="zh-TW" dirty="0"/>
              <a:t>Many organizations have written their own interpreters that interpret and execute Python code. These interpreters are also known as </a:t>
            </a:r>
            <a:r>
              <a:rPr lang="en-US" altLang="zh-TW" b="1" dirty="0"/>
              <a:t>Implementations </a:t>
            </a:r>
            <a:r>
              <a:rPr lang="en-US" altLang="zh-TW" dirty="0"/>
              <a:t>of Python.</a:t>
            </a:r>
          </a:p>
          <a:p>
            <a:r>
              <a:rPr lang="en-US" altLang="zh-TW" dirty="0"/>
              <a:t>We learned how to download and install Python interpreter (and IDLE) from www.python.org. This interpreter is also known as </a:t>
            </a:r>
            <a:r>
              <a:rPr lang="en-US" altLang="zh-TW" b="1" dirty="0" err="1"/>
              <a:t>CPython</a:t>
            </a:r>
            <a:r>
              <a:rPr lang="en-US" altLang="zh-TW" b="1" dirty="0"/>
              <a:t> Implementation</a:t>
            </a:r>
            <a:r>
              <a:rPr lang="en-US" altLang="zh-TW" dirty="0"/>
              <a:t>.</a:t>
            </a:r>
          </a:p>
          <a:p>
            <a:r>
              <a:rPr lang="en-US" altLang="zh-TW" dirty="0"/>
              <a:t>There are several other implementations.</a:t>
            </a:r>
            <a:endParaRPr lang="zh-TW" altLang="en-US" dirty="0"/>
          </a:p>
        </p:txBody>
      </p:sp>
    </p:spTree>
    <p:extLst>
      <p:ext uri="{BB962C8B-B14F-4D97-AF65-F5344CB8AC3E}">
        <p14:creationId xmlns:p14="http://schemas.microsoft.com/office/powerpoint/2010/main" val="520279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5BB7DE-6621-48EB-A161-685FF1BB27EA}"/>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2C1E374-0877-4D9E-9197-0A54B2923199}"/>
              </a:ext>
            </a:extLst>
          </p:cNvPr>
          <p:cNvSpPr>
            <a:spLocks noGrp="1"/>
          </p:cNvSpPr>
          <p:nvPr>
            <p:ph idx="1"/>
          </p:nvPr>
        </p:nvSpPr>
        <p:spPr/>
        <p:txBody>
          <a:bodyPr/>
          <a:lstStyle/>
          <a:p>
            <a:r>
              <a:rPr lang="en-US" altLang="zh-TW" dirty="0"/>
              <a:t>A Python distribution is a Python implementation (interpreter) bundled with useful libraries and tools.</a:t>
            </a:r>
            <a:endParaRPr lang="zh-TW" altLang="en-US" dirty="0"/>
          </a:p>
        </p:txBody>
      </p:sp>
    </p:spTree>
    <p:extLst>
      <p:ext uri="{BB962C8B-B14F-4D97-AF65-F5344CB8AC3E}">
        <p14:creationId xmlns:p14="http://schemas.microsoft.com/office/powerpoint/2010/main" val="996242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B17CE6-D01F-4629-9559-1584C44C4521}"/>
              </a:ext>
            </a:extLst>
          </p:cNvPr>
          <p:cNvSpPr>
            <a:spLocks noGrp="1"/>
          </p:cNvSpPr>
          <p:nvPr>
            <p:ph type="title"/>
          </p:nvPr>
        </p:nvSpPr>
        <p:spPr/>
        <p:txBody>
          <a:bodyPr/>
          <a:lstStyle/>
          <a:p>
            <a:r>
              <a:rPr lang="en-US" altLang="zh-TW" b="1" dirty="0"/>
              <a:t>Anaconda</a:t>
            </a:r>
            <a:endParaRPr lang="zh-TW" altLang="en-US" b="1" dirty="0"/>
          </a:p>
        </p:txBody>
      </p:sp>
      <p:sp>
        <p:nvSpPr>
          <p:cNvPr id="3" name="內容版面配置區 2">
            <a:extLst>
              <a:ext uri="{FF2B5EF4-FFF2-40B4-BE49-F238E27FC236}">
                <a16:creationId xmlns:a16="http://schemas.microsoft.com/office/drawing/2014/main" id="{36701D2D-F3E7-43E7-A525-BC66DD85A63D}"/>
              </a:ext>
            </a:extLst>
          </p:cNvPr>
          <p:cNvSpPr>
            <a:spLocks noGrp="1"/>
          </p:cNvSpPr>
          <p:nvPr>
            <p:ph idx="1"/>
          </p:nvPr>
        </p:nvSpPr>
        <p:spPr/>
        <p:txBody>
          <a:bodyPr/>
          <a:lstStyle/>
          <a:p>
            <a:r>
              <a:rPr lang="en-US" altLang="zh-TW" dirty="0"/>
              <a:t>Since the book is about the topics in the area of </a:t>
            </a:r>
            <a:r>
              <a:rPr lang="en-US" altLang="zh-TW" b="1" dirty="0"/>
              <a:t>machine learning </a:t>
            </a:r>
            <a:r>
              <a:rPr lang="en-US" altLang="zh-TW" dirty="0"/>
              <a:t>that itself is a part of the broader area of </a:t>
            </a:r>
            <a:r>
              <a:rPr lang="en-US" altLang="zh-TW" b="1" dirty="0"/>
              <a:t>scientific computing</a:t>
            </a:r>
            <a:r>
              <a:rPr lang="en-US" altLang="zh-TW" dirty="0"/>
              <a:t>, this chapter won’t be complete unless we discuss the </a:t>
            </a:r>
            <a:r>
              <a:rPr lang="en-US" altLang="zh-TW" b="1" dirty="0"/>
              <a:t>Anaconda </a:t>
            </a:r>
            <a:r>
              <a:rPr lang="en-US" altLang="zh-TW" dirty="0"/>
              <a:t>Python distribution.</a:t>
            </a:r>
          </a:p>
          <a:p>
            <a:r>
              <a:rPr lang="en-US" altLang="zh-TW" dirty="0"/>
              <a:t>Anaconda distribution is tailored for the needs of the scientific community, and it comes with a large set of libraries, so beginners do not have to install anything to get started with scientific computing.</a:t>
            </a:r>
          </a:p>
          <a:p>
            <a:r>
              <a:rPr lang="en-US" altLang="zh-TW" dirty="0"/>
              <a:t>www.anaconda.com/products/individual</a:t>
            </a:r>
            <a:endParaRPr lang="zh-TW" altLang="en-US" dirty="0"/>
          </a:p>
        </p:txBody>
      </p:sp>
    </p:spTree>
    <p:extLst>
      <p:ext uri="{BB962C8B-B14F-4D97-AF65-F5344CB8AC3E}">
        <p14:creationId xmlns:p14="http://schemas.microsoft.com/office/powerpoint/2010/main" val="290481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4348267-5698-4EBC-998D-5487151AA240}"/>
              </a:ext>
            </a:extLst>
          </p:cNvPr>
          <p:cNvSpPr>
            <a:spLocks noGrp="1"/>
          </p:cNvSpPr>
          <p:nvPr>
            <p:ph type="title"/>
          </p:nvPr>
        </p:nvSpPr>
        <p:spPr/>
        <p:txBody>
          <a:bodyPr/>
          <a:lstStyle/>
          <a:p>
            <a:r>
              <a:rPr lang="en-US" altLang="zh-TW" b="1" dirty="0"/>
              <a:t>Summary</a:t>
            </a:r>
            <a:endParaRPr lang="zh-TW" altLang="en-US" b="1" dirty="0"/>
          </a:p>
        </p:txBody>
      </p:sp>
      <p:sp>
        <p:nvSpPr>
          <p:cNvPr id="3" name="內容版面配置區 2">
            <a:extLst>
              <a:ext uri="{FF2B5EF4-FFF2-40B4-BE49-F238E27FC236}">
                <a16:creationId xmlns:a16="http://schemas.microsoft.com/office/drawing/2014/main" id="{D0338518-6905-4EF3-B9E1-687CEF6C976C}"/>
              </a:ext>
            </a:extLst>
          </p:cNvPr>
          <p:cNvSpPr>
            <a:spLocks noGrp="1"/>
          </p:cNvSpPr>
          <p:nvPr>
            <p:ph idx="1"/>
          </p:nvPr>
        </p:nvSpPr>
        <p:spPr/>
        <p:txBody>
          <a:bodyPr/>
          <a:lstStyle/>
          <a:p>
            <a:r>
              <a:rPr lang="en-US" altLang="zh-TW" dirty="0"/>
              <a:t>In this chapter, we familiarized ourselves with Python, IDLE, and Anaconda.</a:t>
            </a:r>
          </a:p>
          <a:p>
            <a:r>
              <a:rPr lang="en-US" altLang="zh-TW" dirty="0"/>
              <a:t>We learned how to use Python interpreter and how to write Python scripts.</a:t>
            </a:r>
          </a:p>
          <a:p>
            <a:r>
              <a:rPr lang="en-US" altLang="zh-TW" dirty="0"/>
              <a:t>We also learned how to execute Python programs.</a:t>
            </a:r>
            <a:endParaRPr lang="zh-TW" altLang="en-US" dirty="0"/>
          </a:p>
        </p:txBody>
      </p:sp>
    </p:spTree>
    <p:extLst>
      <p:ext uri="{BB962C8B-B14F-4D97-AF65-F5344CB8AC3E}">
        <p14:creationId xmlns:p14="http://schemas.microsoft.com/office/powerpoint/2010/main" val="2478203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150F266-123E-4D25-8206-5260FEFCFCE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27624CB-EE5E-438F-9CC3-AB5B7A7EB598}"/>
              </a:ext>
            </a:extLst>
          </p:cNvPr>
          <p:cNvSpPr>
            <a:spLocks noGrp="1"/>
          </p:cNvSpPr>
          <p:nvPr>
            <p:ph idx="1"/>
          </p:nvPr>
        </p:nvSpPr>
        <p:spPr/>
        <p:txBody>
          <a:bodyPr/>
          <a:lstStyle/>
          <a:p>
            <a:r>
              <a:rPr lang="en-US" altLang="zh-TW" dirty="0"/>
              <a:t>Just make sure that you check the option of adding Anaconda to the </a:t>
            </a:r>
            <a:r>
              <a:rPr lang="en-US" altLang="zh-TW" b="1" dirty="0"/>
              <a:t>PATH </a:t>
            </a:r>
            <a:r>
              <a:rPr lang="en-US" altLang="zh-TW" dirty="0"/>
              <a:t>variable when asked during the installation.</a:t>
            </a:r>
          </a:p>
          <a:p>
            <a:r>
              <a:rPr lang="en-US" altLang="zh-TW" dirty="0"/>
              <a:t>Once installed, you can start programming with a lot of tools and IDEs like PyCharm, Spyder, and </a:t>
            </a:r>
            <a:r>
              <a:rPr lang="en-US" altLang="zh-TW" dirty="0" err="1"/>
              <a:t>Jupyter</a:t>
            </a:r>
            <a:r>
              <a:rPr lang="en-US" altLang="zh-TW" dirty="0"/>
              <a:t> Notebook.</a:t>
            </a:r>
          </a:p>
          <a:p>
            <a:r>
              <a:rPr lang="en-US" altLang="zh-TW" dirty="0"/>
              <a:t>Anaconda Navigator is the unified interface of the Anaconda distribution, and it shows all the tools and utilities in a single window from where we can manage and use them.</a:t>
            </a:r>
            <a:endParaRPr lang="zh-TW" altLang="en-US" dirty="0"/>
          </a:p>
        </p:txBody>
      </p:sp>
    </p:spTree>
    <p:extLst>
      <p:ext uri="{BB962C8B-B14F-4D97-AF65-F5344CB8AC3E}">
        <p14:creationId xmlns:p14="http://schemas.microsoft.com/office/powerpoint/2010/main" val="1114423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57E76E-F23F-40CC-8E53-85CDE34381AB}"/>
              </a:ext>
            </a:extLst>
          </p:cNvPr>
          <p:cNvSpPr>
            <a:spLocks noGrp="1"/>
          </p:cNvSpPr>
          <p:nvPr>
            <p:ph type="title"/>
          </p:nvPr>
        </p:nvSpPr>
        <p:spPr/>
        <p:txBody>
          <a:bodyPr/>
          <a:lstStyle/>
          <a:p>
            <a:r>
              <a:rPr lang="en-US" altLang="zh-TW" b="1" dirty="0"/>
              <a:t>Chapter 1 Getting Started with Python 3 and </a:t>
            </a:r>
            <a:r>
              <a:rPr lang="en-US" altLang="zh-TW" b="1" dirty="0" err="1"/>
              <a:t>Jupyter</a:t>
            </a:r>
            <a:r>
              <a:rPr lang="en-US" altLang="zh-TW" b="1" dirty="0"/>
              <a:t> Notebook</a:t>
            </a:r>
            <a:endParaRPr lang="zh-TW" altLang="en-US" b="1" dirty="0"/>
          </a:p>
        </p:txBody>
      </p:sp>
      <p:sp>
        <p:nvSpPr>
          <p:cNvPr id="3" name="內容版面配置區 2">
            <a:extLst>
              <a:ext uri="{FF2B5EF4-FFF2-40B4-BE49-F238E27FC236}">
                <a16:creationId xmlns:a16="http://schemas.microsoft.com/office/drawing/2014/main" id="{7ECCD8A8-29F5-4A3A-917B-C3F18C84BEA2}"/>
              </a:ext>
            </a:extLst>
          </p:cNvPr>
          <p:cNvSpPr>
            <a:spLocks noGrp="1"/>
          </p:cNvSpPr>
          <p:nvPr>
            <p:ph idx="1"/>
          </p:nvPr>
        </p:nvSpPr>
        <p:spPr/>
        <p:txBody>
          <a:bodyPr/>
          <a:lstStyle/>
          <a:p>
            <a:r>
              <a:rPr lang="en-US" altLang="zh-TW" dirty="0"/>
              <a:t>The entire field of machine learning and artificial intelligence requires solid knowledge of the tools and frameworks used in the area.</a:t>
            </a:r>
          </a:p>
          <a:p>
            <a:r>
              <a:rPr lang="en-US" altLang="zh-TW" dirty="0"/>
              <a:t>This chapter serves as the foundational chapter for Python programming for machine learning that we will cover in this book.</a:t>
            </a:r>
          </a:p>
          <a:p>
            <a:r>
              <a:rPr lang="en-US" altLang="zh-TW" dirty="0"/>
              <a:t>It introduces the novice readers to the Python Programming Language, Scientific Python Ecosystem, and </a:t>
            </a:r>
            <a:r>
              <a:rPr lang="en-US" altLang="zh-TW" dirty="0" err="1"/>
              <a:t>Jupyter</a:t>
            </a:r>
            <a:r>
              <a:rPr lang="en-US" altLang="zh-TW" dirty="0"/>
              <a:t> Notebook for Python programming.</a:t>
            </a:r>
            <a:endParaRPr lang="zh-TW" altLang="en-US" dirty="0"/>
          </a:p>
        </p:txBody>
      </p:sp>
    </p:spTree>
    <p:extLst>
      <p:ext uri="{BB962C8B-B14F-4D97-AF65-F5344CB8AC3E}">
        <p14:creationId xmlns:p14="http://schemas.microsoft.com/office/powerpoint/2010/main" val="172432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C83801B-EB7D-4C2C-8C75-66D5FC60FF3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9D67599-162D-4C1F-812E-967B766590AD}"/>
              </a:ext>
            </a:extLst>
          </p:cNvPr>
          <p:cNvSpPr>
            <a:spLocks noGrp="1"/>
          </p:cNvSpPr>
          <p:nvPr>
            <p:ph idx="1"/>
          </p:nvPr>
        </p:nvSpPr>
        <p:spPr/>
        <p:txBody>
          <a:bodyPr/>
          <a:lstStyle/>
          <a:p>
            <a:r>
              <a:rPr lang="en-US" altLang="zh-TW" dirty="0"/>
              <a:t>The following is the list of topics that we will learn in this chapter:</a:t>
            </a:r>
          </a:p>
          <a:p>
            <a:pPr lvl="1"/>
            <a:r>
              <a:rPr lang="en-US" altLang="zh-TW" dirty="0"/>
              <a:t>Python 3 Programming Language</a:t>
            </a:r>
          </a:p>
          <a:p>
            <a:pPr lvl="1"/>
            <a:r>
              <a:rPr lang="en-US" altLang="zh-TW" dirty="0"/>
              <a:t>Installing Python</a:t>
            </a:r>
          </a:p>
          <a:p>
            <a:pPr lvl="1"/>
            <a:r>
              <a:rPr lang="en-US" altLang="zh-TW" dirty="0"/>
              <a:t>Python Modes</a:t>
            </a:r>
          </a:p>
          <a:p>
            <a:pPr lvl="1"/>
            <a:r>
              <a:rPr lang="en-US" altLang="zh-TW" dirty="0"/>
              <a:t>Pip3 Utility</a:t>
            </a:r>
          </a:p>
          <a:p>
            <a:pPr lvl="1"/>
            <a:r>
              <a:rPr lang="en-US" altLang="zh-TW" dirty="0"/>
              <a:t>Scientific Python Ecosystem</a:t>
            </a:r>
          </a:p>
          <a:p>
            <a:pPr lvl="1"/>
            <a:r>
              <a:rPr lang="en-US" altLang="zh-TW" dirty="0"/>
              <a:t>Python Implementations and Distributions</a:t>
            </a:r>
          </a:p>
          <a:p>
            <a:r>
              <a:rPr lang="en-US" altLang="zh-TW" dirty="0"/>
              <a:t>After studying this chapter, we will be comfortable with the installation, running</a:t>
            </a:r>
            <a:r>
              <a:rPr lang="zh-TW" altLang="en-US" dirty="0"/>
              <a:t> </a:t>
            </a:r>
            <a:r>
              <a:rPr lang="en-US" altLang="zh-TW" dirty="0"/>
              <a:t>programs, and </a:t>
            </a:r>
            <a:r>
              <a:rPr lang="en-US" altLang="zh-TW" dirty="0" err="1"/>
              <a:t>Jupyter</a:t>
            </a:r>
            <a:r>
              <a:rPr lang="en-US" altLang="zh-TW" dirty="0"/>
              <a:t> notebook on Windows and Debian Linux.</a:t>
            </a:r>
            <a:endParaRPr lang="zh-TW" altLang="en-US" dirty="0"/>
          </a:p>
        </p:txBody>
      </p:sp>
    </p:spTree>
    <p:extLst>
      <p:ext uri="{BB962C8B-B14F-4D97-AF65-F5344CB8AC3E}">
        <p14:creationId xmlns:p14="http://schemas.microsoft.com/office/powerpoint/2010/main" val="195008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B0592D-DA30-4F4A-AAC1-F627DE1F1A28}"/>
              </a:ext>
            </a:extLst>
          </p:cNvPr>
          <p:cNvSpPr>
            <a:spLocks noGrp="1"/>
          </p:cNvSpPr>
          <p:nvPr>
            <p:ph type="title"/>
          </p:nvPr>
        </p:nvSpPr>
        <p:spPr/>
        <p:txBody>
          <a:bodyPr/>
          <a:lstStyle/>
          <a:p>
            <a:r>
              <a:rPr lang="en-US" altLang="zh-TW" b="1" dirty="0"/>
              <a:t>Python 3 Programming Language</a:t>
            </a:r>
            <a:endParaRPr lang="zh-TW" altLang="en-US" b="1" dirty="0"/>
          </a:p>
        </p:txBody>
      </p:sp>
      <p:sp>
        <p:nvSpPr>
          <p:cNvPr id="3" name="內容版面配置區 2">
            <a:extLst>
              <a:ext uri="{FF2B5EF4-FFF2-40B4-BE49-F238E27FC236}">
                <a16:creationId xmlns:a16="http://schemas.microsoft.com/office/drawing/2014/main" id="{4F51C265-5B6C-466D-9C67-08ED4D8267E1}"/>
              </a:ext>
            </a:extLst>
          </p:cNvPr>
          <p:cNvSpPr>
            <a:spLocks noGrp="1"/>
          </p:cNvSpPr>
          <p:nvPr>
            <p:ph idx="1"/>
          </p:nvPr>
        </p:nvSpPr>
        <p:spPr/>
        <p:txBody>
          <a:bodyPr/>
          <a:lstStyle/>
          <a:p>
            <a:r>
              <a:rPr lang="en-US" altLang="zh-TW" dirty="0"/>
              <a:t>Python 3 is a modern programming language.</a:t>
            </a:r>
          </a:p>
          <a:p>
            <a:r>
              <a:rPr lang="en-US" altLang="zh-TW" dirty="0"/>
              <a:t>It has features of object-oriented and</a:t>
            </a:r>
            <a:r>
              <a:rPr lang="zh-TW" altLang="en-US" dirty="0"/>
              <a:t> </a:t>
            </a:r>
            <a:r>
              <a:rPr lang="en-US" altLang="zh-TW" dirty="0"/>
              <a:t>procedural programming.</a:t>
            </a:r>
          </a:p>
          <a:p>
            <a:r>
              <a:rPr lang="en-US" altLang="zh-TW" dirty="0"/>
              <a:t>It runs on a variety of platforms.</a:t>
            </a:r>
          </a:p>
          <a:p>
            <a:r>
              <a:rPr lang="en-US" altLang="zh-TW" dirty="0"/>
              <a:t>And the major advantage is that the code written on one</a:t>
            </a:r>
            <a:r>
              <a:rPr lang="zh-TW" altLang="en-US" dirty="0"/>
              <a:t> </a:t>
            </a:r>
            <a:r>
              <a:rPr lang="en-US" altLang="zh-TW" dirty="0"/>
              <a:t>platform runs on the other platform without any major changes to the code.</a:t>
            </a:r>
          </a:p>
          <a:p>
            <a:r>
              <a:rPr lang="en-US" altLang="zh-TW" dirty="0"/>
              <a:t>You can read more about Python at www.python.org.</a:t>
            </a:r>
            <a:endParaRPr lang="zh-TW" altLang="en-US" dirty="0"/>
          </a:p>
        </p:txBody>
      </p:sp>
    </p:spTree>
    <p:extLst>
      <p:ext uri="{BB962C8B-B14F-4D97-AF65-F5344CB8AC3E}">
        <p14:creationId xmlns:p14="http://schemas.microsoft.com/office/powerpoint/2010/main" val="3906650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CBA335-64C2-476B-B21C-7968E2B47E07}"/>
              </a:ext>
            </a:extLst>
          </p:cNvPr>
          <p:cNvSpPr>
            <a:spLocks noGrp="1"/>
          </p:cNvSpPr>
          <p:nvPr>
            <p:ph type="title"/>
          </p:nvPr>
        </p:nvSpPr>
        <p:spPr/>
        <p:txBody>
          <a:bodyPr/>
          <a:lstStyle/>
          <a:p>
            <a:r>
              <a:rPr lang="en-US" altLang="zh-TW" b="1" dirty="0"/>
              <a:t>History of Python Programming Language</a:t>
            </a:r>
            <a:endParaRPr lang="zh-TW" altLang="en-US" b="1" dirty="0"/>
          </a:p>
        </p:txBody>
      </p:sp>
      <p:sp>
        <p:nvSpPr>
          <p:cNvPr id="3" name="內容版面配置區 2">
            <a:extLst>
              <a:ext uri="{FF2B5EF4-FFF2-40B4-BE49-F238E27FC236}">
                <a16:creationId xmlns:a16="http://schemas.microsoft.com/office/drawing/2014/main" id="{35A027D9-98A1-4DF4-BE1C-9EAE8AD17237}"/>
              </a:ext>
            </a:extLst>
          </p:cNvPr>
          <p:cNvSpPr>
            <a:spLocks noGrp="1"/>
          </p:cNvSpPr>
          <p:nvPr>
            <p:ph idx="1"/>
          </p:nvPr>
        </p:nvSpPr>
        <p:spPr/>
        <p:txBody>
          <a:bodyPr/>
          <a:lstStyle/>
          <a:p>
            <a:r>
              <a:rPr lang="en-US" altLang="zh-TW" dirty="0"/>
              <a:t>The ABC language is the predecessor of Python Programming Language.</a:t>
            </a:r>
          </a:p>
          <a:p>
            <a:r>
              <a:rPr lang="en-US" altLang="zh-TW" dirty="0"/>
              <a:t>The ABC language was inspired by ALGOL 68 and SETL programming languages.</a:t>
            </a:r>
          </a:p>
          <a:p>
            <a:r>
              <a:rPr lang="en-US" altLang="zh-TW" dirty="0"/>
              <a:t>The Python Programming Language was created by Guido Van Rossum as a side project during Christmas vacations in the late 1980s.</a:t>
            </a:r>
          </a:p>
          <a:p>
            <a:r>
              <a:rPr lang="en-US" altLang="zh-TW" dirty="0"/>
              <a:t>For all the demonstrations in this book, we will use Python 3.</a:t>
            </a:r>
            <a:endParaRPr lang="zh-TW" altLang="en-US" dirty="0"/>
          </a:p>
        </p:txBody>
      </p:sp>
    </p:spTree>
    <p:extLst>
      <p:ext uri="{BB962C8B-B14F-4D97-AF65-F5344CB8AC3E}">
        <p14:creationId xmlns:p14="http://schemas.microsoft.com/office/powerpoint/2010/main" val="419906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59600D-6911-4C68-BA1B-EFA5B856B354}"/>
              </a:ext>
            </a:extLst>
          </p:cNvPr>
          <p:cNvSpPr>
            <a:spLocks noGrp="1"/>
          </p:cNvSpPr>
          <p:nvPr>
            <p:ph type="title"/>
          </p:nvPr>
        </p:nvSpPr>
        <p:spPr/>
        <p:txBody>
          <a:bodyPr/>
          <a:lstStyle/>
          <a:p>
            <a:r>
              <a:rPr lang="en-US" altLang="zh-TW" b="1" dirty="0"/>
              <a:t>Philosophy of Python Programming Language</a:t>
            </a:r>
            <a:endParaRPr lang="zh-TW" altLang="en-US" b="1" dirty="0"/>
          </a:p>
        </p:txBody>
      </p:sp>
      <p:sp>
        <p:nvSpPr>
          <p:cNvPr id="3" name="內容版面配置區 2">
            <a:extLst>
              <a:ext uri="{FF2B5EF4-FFF2-40B4-BE49-F238E27FC236}">
                <a16:creationId xmlns:a16="http://schemas.microsoft.com/office/drawing/2014/main" id="{399D5DCF-632F-4038-ADCF-BEC9B9D7B071}"/>
              </a:ext>
            </a:extLst>
          </p:cNvPr>
          <p:cNvSpPr>
            <a:spLocks noGrp="1"/>
          </p:cNvSpPr>
          <p:nvPr>
            <p:ph idx="1"/>
          </p:nvPr>
        </p:nvSpPr>
        <p:spPr/>
        <p:txBody>
          <a:bodyPr>
            <a:normAutofit lnSpcReduction="10000"/>
          </a:bodyPr>
          <a:lstStyle/>
          <a:p>
            <a:r>
              <a:rPr lang="en-US" altLang="zh-TW" dirty="0"/>
              <a:t>The Zen of Python</a:t>
            </a:r>
          </a:p>
          <a:p>
            <a:pPr marL="971550" lvl="1" indent="-514350">
              <a:buFont typeface="+mj-lt"/>
              <a:buAutoNum type="arabicPeriod"/>
            </a:pPr>
            <a:r>
              <a:rPr lang="en-US" altLang="zh-TW" dirty="0"/>
              <a:t>Beautiful is better than ugly.</a:t>
            </a:r>
          </a:p>
          <a:p>
            <a:pPr marL="971550" lvl="1" indent="-514350">
              <a:buFont typeface="+mj-lt"/>
              <a:buAutoNum type="arabicPeriod"/>
            </a:pPr>
            <a:r>
              <a:rPr lang="en-US" altLang="zh-TW" dirty="0"/>
              <a:t>Explicit is better than implicit.</a:t>
            </a:r>
          </a:p>
          <a:p>
            <a:pPr marL="971550" lvl="1" indent="-514350">
              <a:buFont typeface="+mj-lt"/>
              <a:buAutoNum type="arabicPeriod"/>
            </a:pPr>
            <a:r>
              <a:rPr lang="en-US" altLang="zh-TW" dirty="0"/>
              <a:t>Simple is better than complex.</a:t>
            </a:r>
          </a:p>
          <a:p>
            <a:pPr marL="971550" lvl="1" indent="-514350">
              <a:buFont typeface="+mj-lt"/>
              <a:buAutoNum type="arabicPeriod"/>
            </a:pPr>
            <a:r>
              <a:rPr lang="en-US" altLang="zh-TW" dirty="0"/>
              <a:t>Complex is better than complicated.</a:t>
            </a:r>
          </a:p>
          <a:p>
            <a:pPr marL="971550" lvl="1" indent="-514350">
              <a:buFont typeface="+mj-lt"/>
              <a:buAutoNum type="arabicPeriod"/>
            </a:pPr>
            <a:r>
              <a:rPr lang="en-US" altLang="zh-TW" dirty="0"/>
              <a:t>Flat is better than nested.</a:t>
            </a:r>
          </a:p>
          <a:p>
            <a:pPr marL="971550" lvl="1" indent="-514350">
              <a:buFont typeface="+mj-lt"/>
              <a:buAutoNum type="arabicPeriod"/>
            </a:pPr>
            <a:r>
              <a:rPr lang="en-US" altLang="zh-TW" dirty="0"/>
              <a:t>Sparse is better than dense.</a:t>
            </a:r>
          </a:p>
          <a:p>
            <a:pPr marL="971550" lvl="1" indent="-514350">
              <a:buFont typeface="+mj-lt"/>
              <a:buAutoNum type="arabicPeriod"/>
            </a:pPr>
            <a:r>
              <a:rPr lang="en-US" altLang="zh-TW" dirty="0"/>
              <a:t>Readability counts.</a:t>
            </a:r>
          </a:p>
          <a:p>
            <a:pPr marL="971550" lvl="1" indent="-514350">
              <a:buFont typeface="+mj-lt"/>
              <a:buAutoNum type="arabicPeriod"/>
            </a:pPr>
            <a:r>
              <a:rPr lang="en-US" altLang="zh-TW" dirty="0"/>
              <a:t>Special cases aren’t special enough to break the rules.</a:t>
            </a:r>
          </a:p>
          <a:p>
            <a:pPr marL="971550" lvl="1" indent="-514350">
              <a:buFont typeface="+mj-lt"/>
              <a:buAutoNum type="arabicPeriod"/>
            </a:pPr>
            <a:r>
              <a:rPr lang="en-US" altLang="zh-TW" dirty="0"/>
              <a:t>Although practicality beats purity.</a:t>
            </a:r>
          </a:p>
          <a:p>
            <a:pPr marL="971550" lvl="1" indent="-514350">
              <a:buFont typeface="+mj-lt"/>
              <a:buAutoNum type="arabicPeriod"/>
            </a:pPr>
            <a:r>
              <a:rPr lang="en-US" altLang="zh-TW" dirty="0"/>
              <a:t>Errors should never pass silently.</a:t>
            </a:r>
          </a:p>
        </p:txBody>
      </p:sp>
    </p:spTree>
    <p:extLst>
      <p:ext uri="{BB962C8B-B14F-4D97-AF65-F5344CB8AC3E}">
        <p14:creationId xmlns:p14="http://schemas.microsoft.com/office/powerpoint/2010/main" val="7432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C35C4E-F6D1-468D-8F4A-67BC38660D1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06E7D01-DE8A-4859-B28F-CA154B41AE12}"/>
              </a:ext>
            </a:extLst>
          </p:cNvPr>
          <p:cNvSpPr>
            <a:spLocks noGrp="1"/>
          </p:cNvSpPr>
          <p:nvPr>
            <p:ph idx="1"/>
          </p:nvPr>
        </p:nvSpPr>
        <p:spPr/>
        <p:txBody>
          <a:bodyPr/>
          <a:lstStyle/>
          <a:p>
            <a:pPr marL="971550" lvl="1" indent="-514350">
              <a:buFont typeface="+mj-lt"/>
              <a:buAutoNum type="arabicPeriod" startAt="11"/>
            </a:pPr>
            <a:r>
              <a:rPr lang="en-US" altLang="zh-TW" dirty="0"/>
              <a:t>Unless explicitly silenced.</a:t>
            </a:r>
          </a:p>
          <a:p>
            <a:pPr marL="971550" lvl="1" indent="-514350">
              <a:buFont typeface="+mj-lt"/>
              <a:buAutoNum type="arabicPeriod" startAt="11"/>
            </a:pPr>
            <a:r>
              <a:rPr lang="en-US" altLang="zh-TW" dirty="0"/>
              <a:t>In the face of ambiguity, refuse the temptation to guess.</a:t>
            </a:r>
          </a:p>
          <a:p>
            <a:pPr marL="971550" lvl="1" indent="-514350">
              <a:buFont typeface="+mj-lt"/>
              <a:buAutoNum type="arabicPeriod" startAt="11"/>
            </a:pPr>
            <a:r>
              <a:rPr lang="en-US" altLang="zh-TW" dirty="0"/>
              <a:t>There should be one – and preferably only one – obvious way to do it.</a:t>
            </a:r>
          </a:p>
          <a:p>
            <a:pPr marL="971550" lvl="1" indent="-514350">
              <a:buFont typeface="+mj-lt"/>
              <a:buAutoNum type="arabicPeriod" startAt="11"/>
            </a:pPr>
            <a:r>
              <a:rPr lang="en-US" altLang="zh-TW" dirty="0"/>
              <a:t>Although that way may not be obvious at first unless you’re Dutch.</a:t>
            </a:r>
          </a:p>
          <a:p>
            <a:pPr marL="971550" lvl="1" indent="-514350">
              <a:buFont typeface="+mj-lt"/>
              <a:buAutoNum type="arabicPeriod" startAt="11"/>
            </a:pPr>
            <a:r>
              <a:rPr lang="en-US" altLang="zh-TW" dirty="0"/>
              <a:t>Now is better than never.</a:t>
            </a:r>
          </a:p>
          <a:p>
            <a:pPr marL="971550" lvl="1" indent="-514350">
              <a:buFont typeface="+mj-lt"/>
              <a:buAutoNum type="arabicPeriod" startAt="11"/>
            </a:pPr>
            <a:r>
              <a:rPr lang="en-US" altLang="zh-TW" dirty="0"/>
              <a:t>Although never is often better than *right* now.</a:t>
            </a:r>
          </a:p>
          <a:p>
            <a:pPr marL="971550" lvl="1" indent="-514350">
              <a:buFont typeface="+mj-lt"/>
              <a:buAutoNum type="arabicPeriod" startAt="11"/>
            </a:pPr>
            <a:r>
              <a:rPr lang="en-US" altLang="zh-TW" dirty="0"/>
              <a:t>If the implementation is hard to explain, it’s a bad idea.</a:t>
            </a:r>
          </a:p>
          <a:p>
            <a:pPr marL="971550" lvl="1" indent="-514350">
              <a:buFont typeface="+mj-lt"/>
              <a:buAutoNum type="arabicPeriod" startAt="11"/>
            </a:pPr>
            <a:r>
              <a:rPr lang="en-US" altLang="zh-TW" dirty="0"/>
              <a:t>If the implementation is easy to explain, it may be a good idea.</a:t>
            </a:r>
          </a:p>
          <a:p>
            <a:pPr marL="971550" lvl="1" indent="-514350">
              <a:buFont typeface="+mj-lt"/>
              <a:buAutoNum type="arabicPeriod" startAt="11"/>
            </a:pPr>
            <a:r>
              <a:rPr lang="en-US" altLang="zh-TW" dirty="0"/>
              <a:t>Namespaces are one honking great idea – let’s do more of those!</a:t>
            </a:r>
            <a:endParaRPr lang="zh-TW" altLang="en-US" dirty="0"/>
          </a:p>
          <a:p>
            <a:endParaRPr lang="zh-TW" altLang="en-US" dirty="0"/>
          </a:p>
        </p:txBody>
      </p:sp>
    </p:spTree>
    <p:extLst>
      <p:ext uri="{BB962C8B-B14F-4D97-AF65-F5344CB8AC3E}">
        <p14:creationId xmlns:p14="http://schemas.microsoft.com/office/powerpoint/2010/main" val="2155660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A7403D-B32D-44BF-8DE2-EED02CD666BE}"/>
              </a:ext>
            </a:extLst>
          </p:cNvPr>
          <p:cNvSpPr>
            <a:spLocks noGrp="1"/>
          </p:cNvSpPr>
          <p:nvPr>
            <p:ph type="title"/>
          </p:nvPr>
        </p:nvSpPr>
        <p:spPr/>
        <p:txBody>
          <a:bodyPr/>
          <a:lstStyle/>
          <a:p>
            <a:r>
              <a:rPr lang="en-US" altLang="zh-TW" b="1" dirty="0"/>
              <a:t>Where Python Is Used</a:t>
            </a:r>
            <a:endParaRPr lang="zh-TW" altLang="en-US" b="1" dirty="0"/>
          </a:p>
        </p:txBody>
      </p:sp>
      <p:sp>
        <p:nvSpPr>
          <p:cNvPr id="3" name="內容版面配置區 2">
            <a:extLst>
              <a:ext uri="{FF2B5EF4-FFF2-40B4-BE49-F238E27FC236}">
                <a16:creationId xmlns:a16="http://schemas.microsoft.com/office/drawing/2014/main" id="{1938DFEA-1F48-4E74-BB9F-1A81943926AB}"/>
              </a:ext>
            </a:extLst>
          </p:cNvPr>
          <p:cNvSpPr>
            <a:spLocks noGrp="1"/>
          </p:cNvSpPr>
          <p:nvPr>
            <p:ph idx="1"/>
          </p:nvPr>
        </p:nvSpPr>
        <p:spPr/>
        <p:txBody>
          <a:bodyPr/>
          <a:lstStyle/>
          <a:p>
            <a:r>
              <a:rPr lang="en-US" altLang="zh-TW" dirty="0"/>
              <a:t>Python is used in a variety of applications. A few are</a:t>
            </a:r>
          </a:p>
          <a:p>
            <a:pPr marL="971550" lvl="1" indent="-514350">
              <a:buFont typeface="+mj-lt"/>
              <a:buAutoNum type="arabicPeriod"/>
            </a:pPr>
            <a:r>
              <a:rPr lang="en-US" altLang="zh-TW" dirty="0"/>
              <a:t>Education</a:t>
            </a:r>
          </a:p>
          <a:p>
            <a:pPr marL="971550" lvl="1" indent="-514350">
              <a:buFont typeface="+mj-lt"/>
              <a:buAutoNum type="arabicPeriod"/>
            </a:pPr>
            <a:r>
              <a:rPr lang="en-US" altLang="zh-TW" dirty="0"/>
              <a:t>Automation</a:t>
            </a:r>
          </a:p>
          <a:p>
            <a:pPr marL="971550" lvl="1" indent="-514350">
              <a:buFont typeface="+mj-lt"/>
              <a:buAutoNum type="arabicPeriod"/>
            </a:pPr>
            <a:r>
              <a:rPr lang="en-US" altLang="zh-TW" dirty="0"/>
              <a:t>Scientific Computing</a:t>
            </a:r>
          </a:p>
          <a:p>
            <a:pPr marL="971550" lvl="1" indent="-514350">
              <a:buFont typeface="+mj-lt"/>
              <a:buAutoNum type="arabicPeriod"/>
            </a:pPr>
            <a:r>
              <a:rPr lang="en-US" altLang="zh-TW" dirty="0"/>
              <a:t>Computer Vision</a:t>
            </a:r>
          </a:p>
          <a:p>
            <a:pPr marL="971550" lvl="1" indent="-514350">
              <a:buFont typeface="+mj-lt"/>
              <a:buAutoNum type="arabicPeriod"/>
            </a:pPr>
            <a:r>
              <a:rPr lang="en-US" altLang="zh-TW" dirty="0"/>
              <a:t>Animation</a:t>
            </a:r>
          </a:p>
          <a:p>
            <a:pPr marL="971550" lvl="1" indent="-514350">
              <a:buFont typeface="+mj-lt"/>
              <a:buAutoNum type="arabicPeriod"/>
            </a:pPr>
            <a:r>
              <a:rPr lang="en-US" altLang="zh-TW" dirty="0"/>
              <a:t>IoT</a:t>
            </a:r>
          </a:p>
          <a:p>
            <a:pPr marL="971550" lvl="1" indent="-514350">
              <a:buFont typeface="+mj-lt"/>
              <a:buAutoNum type="arabicPeriod"/>
            </a:pPr>
            <a:r>
              <a:rPr lang="en-US" altLang="zh-TW" dirty="0"/>
              <a:t>Web Development</a:t>
            </a:r>
          </a:p>
          <a:p>
            <a:pPr marL="971550" lvl="1" indent="-514350">
              <a:buFont typeface="+mj-lt"/>
              <a:buAutoNum type="arabicPeriod"/>
            </a:pPr>
            <a:r>
              <a:rPr lang="en-US" altLang="zh-TW" dirty="0"/>
              <a:t>Desktop and Mobile Applications</a:t>
            </a:r>
          </a:p>
          <a:p>
            <a:pPr marL="971550" lvl="1" indent="-514350">
              <a:buFont typeface="+mj-lt"/>
              <a:buAutoNum type="arabicPeriod"/>
            </a:pPr>
            <a:r>
              <a:rPr lang="en-US" altLang="zh-TW" dirty="0"/>
              <a:t>Administration</a:t>
            </a:r>
            <a:endParaRPr lang="zh-TW" altLang="en-US" dirty="0"/>
          </a:p>
        </p:txBody>
      </p:sp>
    </p:spTree>
    <p:extLst>
      <p:ext uri="{BB962C8B-B14F-4D97-AF65-F5344CB8AC3E}">
        <p14:creationId xmlns:p14="http://schemas.microsoft.com/office/powerpoint/2010/main" val="1669513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CD2367-25DE-4340-9414-69C42B59788F}"/>
              </a:ext>
            </a:extLst>
          </p:cNvPr>
          <p:cNvSpPr>
            <a:spLocks noGrp="1"/>
          </p:cNvSpPr>
          <p:nvPr>
            <p:ph type="title"/>
          </p:nvPr>
        </p:nvSpPr>
        <p:spPr/>
        <p:txBody>
          <a:bodyPr/>
          <a:lstStyle/>
          <a:p>
            <a:r>
              <a:rPr lang="en-US" altLang="zh-TW" b="1" dirty="0"/>
              <a:t>Installing Python</a:t>
            </a:r>
            <a:endParaRPr lang="zh-TW" altLang="en-US" b="1" dirty="0"/>
          </a:p>
        </p:txBody>
      </p:sp>
      <p:sp>
        <p:nvSpPr>
          <p:cNvPr id="3" name="內容版面配置區 2">
            <a:extLst>
              <a:ext uri="{FF2B5EF4-FFF2-40B4-BE49-F238E27FC236}">
                <a16:creationId xmlns:a16="http://schemas.microsoft.com/office/drawing/2014/main" id="{4B8EDEE9-6924-4511-8F15-C400C66B72BB}"/>
              </a:ext>
            </a:extLst>
          </p:cNvPr>
          <p:cNvSpPr>
            <a:spLocks noGrp="1"/>
          </p:cNvSpPr>
          <p:nvPr>
            <p:ph idx="1"/>
          </p:nvPr>
        </p:nvSpPr>
        <p:spPr/>
        <p:txBody>
          <a:bodyPr/>
          <a:lstStyle/>
          <a:p>
            <a:r>
              <a:rPr lang="en-US" altLang="zh-TW" dirty="0">
                <a:hlinkClick r:id="rId2"/>
              </a:rPr>
              <a:t>www.python.org</a:t>
            </a:r>
            <a:endParaRPr lang="en-US" altLang="zh-TW" dirty="0"/>
          </a:p>
          <a:p>
            <a:r>
              <a:rPr lang="en-US" altLang="zh-TW" dirty="0"/>
              <a:t>Download and install.</a:t>
            </a:r>
          </a:p>
          <a:p>
            <a:r>
              <a:rPr lang="en-US" altLang="zh-TW" dirty="0"/>
              <a:t>Do not forget to check all the checkboxes so that the Python’s installation folder can be added to the </a:t>
            </a:r>
            <a:r>
              <a:rPr lang="en-US" altLang="zh-TW" b="1" dirty="0"/>
              <a:t>PATH </a:t>
            </a:r>
            <a:r>
              <a:rPr lang="en-US" altLang="zh-TW" dirty="0"/>
              <a:t>variable in the Windows environment.</a:t>
            </a:r>
          </a:p>
          <a:p>
            <a:r>
              <a:rPr lang="en-US" altLang="zh-TW" dirty="0"/>
              <a:t>Demonstration …</a:t>
            </a:r>
          </a:p>
          <a:p>
            <a:endParaRPr lang="zh-TW" altLang="en-US" dirty="0"/>
          </a:p>
        </p:txBody>
      </p:sp>
    </p:spTree>
    <p:extLst>
      <p:ext uri="{BB962C8B-B14F-4D97-AF65-F5344CB8AC3E}">
        <p14:creationId xmlns:p14="http://schemas.microsoft.com/office/powerpoint/2010/main" val="321975929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1070</Words>
  <Application>Microsoft Office PowerPoint</Application>
  <PresentationFormat>寬螢幕</PresentationFormat>
  <Paragraphs>107</Paragraphs>
  <Slides>19</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19</vt:i4>
      </vt:variant>
    </vt:vector>
  </HeadingPairs>
  <TitlesOfParts>
    <vt:vector size="24" baseType="lpstr">
      <vt:lpstr>新細明體</vt:lpstr>
      <vt:lpstr>Arial</vt:lpstr>
      <vt:lpstr>Calibri</vt:lpstr>
      <vt:lpstr>Calibri Light</vt:lpstr>
      <vt:lpstr>Office 佈景主題</vt:lpstr>
      <vt:lpstr>SECTION 1 Python for Machine Learning</vt:lpstr>
      <vt:lpstr>Chapter 1 Getting Started with Python 3 and Jupyter Notebook</vt:lpstr>
      <vt:lpstr>PowerPoint 簡報</vt:lpstr>
      <vt:lpstr>Python 3 Programming Language</vt:lpstr>
      <vt:lpstr>History of Python Programming Language</vt:lpstr>
      <vt:lpstr>Philosophy of Python Programming Language</vt:lpstr>
      <vt:lpstr>PowerPoint 簡報</vt:lpstr>
      <vt:lpstr>Where Python Is Used</vt:lpstr>
      <vt:lpstr>Installing Python</vt:lpstr>
      <vt:lpstr>Python Modes - Interactive Mode</vt:lpstr>
      <vt:lpstr>PowerPoint 簡報</vt:lpstr>
      <vt:lpstr>Python Modes - Script Mode</vt:lpstr>
      <vt:lpstr>Pip3 Utility</vt:lpstr>
      <vt:lpstr>Scientific Python Ecosystem</vt:lpstr>
      <vt:lpstr>Python Implementations and Distributions</vt:lpstr>
      <vt:lpstr>PowerPoint 簡報</vt:lpstr>
      <vt:lpstr>Anaconda</vt:lpstr>
      <vt:lpstr>Summary</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Introducing AI</dc:title>
  <dc:creator>csshieh</dc:creator>
  <cp:lastModifiedBy>csshieh</cp:lastModifiedBy>
  <cp:revision>40</cp:revision>
  <dcterms:created xsi:type="dcterms:W3CDTF">2022-09-14T14:10:43Z</dcterms:created>
  <dcterms:modified xsi:type="dcterms:W3CDTF">2022-11-04T03:22:38Z</dcterms:modified>
</cp:coreProperties>
</file>